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7" r:id="rId3"/>
    <p:sldId id="262" r:id="rId4"/>
    <p:sldId id="258" r:id="rId5"/>
    <p:sldId id="259" r:id="rId6"/>
    <p:sldId id="260" r:id="rId7"/>
    <p:sldId id="263"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7790" autoAdjust="0"/>
  </p:normalViewPr>
  <p:slideViewPr>
    <p:cSldViewPr snapToGrid="0">
      <p:cViewPr varScale="1">
        <p:scale>
          <a:sx n="58" d="100"/>
          <a:sy n="58" d="100"/>
        </p:scale>
        <p:origin x="164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g>
</file>

<file path=ppt/media/image4.jpg>
</file>

<file path=ppt/media/image5.jpe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816065-1B9C-41FD-AF16-8AD719DF0ACC}" type="datetimeFigureOut">
              <a:rPr lang="en-US" smtClean="0"/>
              <a:t>8/1/2022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DD47E9-FDA1-4292-9532-509261660BC7}" type="slidenum">
              <a:rPr lang="en-US" smtClean="0"/>
              <a:t>‹#›</a:t>
            </a:fld>
            <a:endParaRPr lang="en-US"/>
          </a:p>
        </p:txBody>
      </p:sp>
    </p:spTree>
    <p:extLst>
      <p:ext uri="{BB962C8B-B14F-4D97-AF65-F5344CB8AC3E}">
        <p14:creationId xmlns:p14="http://schemas.microsoft.com/office/powerpoint/2010/main" val="3314325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was growing up in Southwestern Pennsylvania, I was fascinated to learn that my family didn’t really own the land my house was built on. </a:t>
            </a:r>
          </a:p>
        </p:txBody>
      </p:sp>
      <p:sp>
        <p:nvSpPr>
          <p:cNvPr id="4" name="Slide Number Placeholder 3"/>
          <p:cNvSpPr>
            <a:spLocks noGrp="1"/>
          </p:cNvSpPr>
          <p:nvPr>
            <p:ph type="sldNum" sz="quarter" idx="5"/>
          </p:nvPr>
        </p:nvSpPr>
        <p:spPr/>
        <p:txBody>
          <a:bodyPr/>
          <a:lstStyle/>
          <a:p>
            <a:fld id="{14DD47E9-FDA1-4292-9532-509261660BC7}" type="slidenum">
              <a:rPr lang="en-US" smtClean="0"/>
              <a:t>1</a:t>
            </a:fld>
            <a:endParaRPr lang="en-US"/>
          </a:p>
        </p:txBody>
      </p:sp>
    </p:spTree>
    <p:extLst>
      <p:ext uri="{BB962C8B-B14F-4D97-AF65-F5344CB8AC3E}">
        <p14:creationId xmlns:p14="http://schemas.microsoft.com/office/powerpoint/2010/main" val="3882648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More correctly, we didn’t own the mineral rights and being in shale and coal country there was quite a bit value tied up in those rights.  This value was primarily based on the power it could produce.  </a:t>
            </a:r>
          </a:p>
        </p:txBody>
      </p:sp>
      <p:sp>
        <p:nvSpPr>
          <p:cNvPr id="4" name="Slide Number Placeholder 3"/>
          <p:cNvSpPr>
            <a:spLocks noGrp="1"/>
          </p:cNvSpPr>
          <p:nvPr>
            <p:ph type="sldNum" sz="quarter" idx="5"/>
          </p:nvPr>
        </p:nvSpPr>
        <p:spPr/>
        <p:txBody>
          <a:bodyPr/>
          <a:lstStyle/>
          <a:p>
            <a:fld id="{14DD47E9-FDA1-4292-9532-509261660BC7}" type="slidenum">
              <a:rPr lang="en-US" smtClean="0"/>
              <a:t>2</a:t>
            </a:fld>
            <a:endParaRPr lang="en-US"/>
          </a:p>
        </p:txBody>
      </p:sp>
    </p:spTree>
    <p:extLst>
      <p:ext uri="{BB962C8B-B14F-4D97-AF65-F5344CB8AC3E}">
        <p14:creationId xmlns:p14="http://schemas.microsoft.com/office/powerpoint/2010/main" val="2705767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land, this relatively easy, most land in the US is owned by people or corporations and can be assigned value in a typical supply and demand way, or the land has a known value based on the resource present such as lumber, water, or even wind</a:t>
            </a:r>
          </a:p>
          <a:p>
            <a:r>
              <a:rPr lang="en-US" dirty="0"/>
              <a:t>For Marine and Freshwater areas, this is less simple.  Most of these are territorial waters but beyond complicated ownership and usage rights, there are far more fundamental problems  For one the ocean is significantly more three dimensional than the surface in that you can have on land, to avoid the complications of these fact, we will focus exclusively on the benthic layer.  </a:t>
            </a:r>
          </a:p>
          <a:p>
            <a:r>
              <a:rPr lang="en-US" dirty="0"/>
              <a:t>Another issues is that it is simply hard to say how much this value is worth.  While oil is already priced by barrel, we don’t have a similar measure for underwater sediments.  A good initial method to value these sedimentary resources is to tie them to the energy production, which is indicative of the microbial activity in the area.</a:t>
            </a:r>
          </a:p>
        </p:txBody>
      </p:sp>
      <p:sp>
        <p:nvSpPr>
          <p:cNvPr id="4" name="Slide Number Placeholder 3"/>
          <p:cNvSpPr>
            <a:spLocks noGrp="1"/>
          </p:cNvSpPr>
          <p:nvPr>
            <p:ph type="sldNum" sz="quarter" idx="5"/>
          </p:nvPr>
        </p:nvSpPr>
        <p:spPr/>
        <p:txBody>
          <a:bodyPr/>
          <a:lstStyle/>
          <a:p>
            <a:fld id="{14DD47E9-FDA1-4292-9532-509261660BC7}" type="slidenum">
              <a:rPr lang="en-US" smtClean="0"/>
              <a:t>3</a:t>
            </a:fld>
            <a:endParaRPr lang="en-US"/>
          </a:p>
        </p:txBody>
      </p:sp>
    </p:spTree>
    <p:extLst>
      <p:ext uri="{BB962C8B-B14F-4D97-AF65-F5344CB8AC3E}">
        <p14:creationId xmlns:p14="http://schemas.microsoft.com/office/powerpoint/2010/main" val="3938408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major ways we can assess value to sediments is based on their potential for Energy Production.  Benthic Microbial Fuel Cells give us a tool to quantify these metrics.  The fuel cells have two major ways they contribute to this effort.  1. Monitoring the Sediments and Surrounding environment for health, nutrient changes, and other factors(including ones separate from sediment such as algal blooms which can help prevent or mitigate the effects) and two they can actually gives the power production per unit area.  By changing the placement density, we can change the resolution to either cover large swathes of the sea or get detailed mapping of areas of interest.</a:t>
            </a:r>
          </a:p>
        </p:txBody>
      </p:sp>
      <p:sp>
        <p:nvSpPr>
          <p:cNvPr id="4" name="Slide Number Placeholder 3"/>
          <p:cNvSpPr>
            <a:spLocks noGrp="1"/>
          </p:cNvSpPr>
          <p:nvPr>
            <p:ph type="sldNum" sz="quarter" idx="5"/>
          </p:nvPr>
        </p:nvSpPr>
        <p:spPr/>
        <p:txBody>
          <a:bodyPr/>
          <a:lstStyle/>
          <a:p>
            <a:fld id="{14DD47E9-FDA1-4292-9532-509261660BC7}" type="slidenum">
              <a:rPr lang="en-US" smtClean="0"/>
              <a:t>4</a:t>
            </a:fld>
            <a:endParaRPr lang="en-US"/>
          </a:p>
        </p:txBody>
      </p:sp>
    </p:spTree>
    <p:extLst>
      <p:ext uri="{BB962C8B-B14F-4D97-AF65-F5344CB8AC3E}">
        <p14:creationId xmlns:p14="http://schemas.microsoft.com/office/powerpoint/2010/main" val="4239326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research this summer has been primarily focused on taking this fuel cells and using them to power sensors and other equipment in the benthic zone, that is the bottom layer of a water system.  There are several primary concerns that I had to design for.  Most sensors need to be powered at significantly higher voltage than the fuel cells natively produce.  DC-DC converter talk.  We also have to deal with low power production, thus efficient electronics.  We also want the power to be output agnostic, meaning that we don’t want the power system to require communication from the sensor package</a:t>
            </a:r>
          </a:p>
        </p:txBody>
      </p:sp>
      <p:sp>
        <p:nvSpPr>
          <p:cNvPr id="4" name="Slide Number Placeholder 3"/>
          <p:cNvSpPr>
            <a:spLocks noGrp="1"/>
          </p:cNvSpPr>
          <p:nvPr>
            <p:ph type="sldNum" sz="quarter" idx="5"/>
          </p:nvPr>
        </p:nvSpPr>
        <p:spPr/>
        <p:txBody>
          <a:bodyPr/>
          <a:lstStyle/>
          <a:p>
            <a:fld id="{14DD47E9-FDA1-4292-9532-509261660BC7}" type="slidenum">
              <a:rPr lang="en-US" smtClean="0"/>
              <a:t>5</a:t>
            </a:fld>
            <a:endParaRPr lang="en-US"/>
          </a:p>
        </p:txBody>
      </p:sp>
    </p:spTree>
    <p:extLst>
      <p:ext uri="{BB962C8B-B14F-4D97-AF65-F5344CB8AC3E}">
        <p14:creationId xmlns:p14="http://schemas.microsoft.com/office/powerpoint/2010/main" val="693503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somewhat parallel development I worked on.  This is a possible sensor package for the fuel cell.  It allows to collect timestamped voltage data to measure the fuel cells performance overtime.  Since it is based on Arduino it is incredibly simple to add a temperature monitoring with simple electronic components or a </a:t>
            </a:r>
            <a:r>
              <a:rPr lang="en-US" dirty="0" err="1"/>
              <a:t>ph</a:t>
            </a:r>
            <a:r>
              <a:rPr lang="en-US" dirty="0"/>
              <a:t>/salinity meter with a little more work.  Also put in effort to quickly reconfigure this from lab setting to be able to go into the field</a:t>
            </a:r>
          </a:p>
        </p:txBody>
      </p:sp>
      <p:sp>
        <p:nvSpPr>
          <p:cNvPr id="4" name="Slide Number Placeholder 3"/>
          <p:cNvSpPr>
            <a:spLocks noGrp="1"/>
          </p:cNvSpPr>
          <p:nvPr>
            <p:ph type="sldNum" sz="quarter" idx="5"/>
          </p:nvPr>
        </p:nvSpPr>
        <p:spPr/>
        <p:txBody>
          <a:bodyPr/>
          <a:lstStyle/>
          <a:p>
            <a:fld id="{14DD47E9-FDA1-4292-9532-509261660BC7}" type="slidenum">
              <a:rPr lang="en-US" smtClean="0"/>
              <a:t>6</a:t>
            </a:fld>
            <a:endParaRPr lang="en-US"/>
          </a:p>
        </p:txBody>
      </p:sp>
    </p:spTree>
    <p:extLst>
      <p:ext uri="{BB962C8B-B14F-4D97-AF65-F5344CB8AC3E}">
        <p14:creationId xmlns:p14="http://schemas.microsoft.com/office/powerpoint/2010/main" val="6192058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DD47E9-FDA1-4292-9532-509261660BC7}" type="slidenum">
              <a:rPr lang="en-US" smtClean="0"/>
              <a:t>7</a:t>
            </a:fld>
            <a:endParaRPr lang="en-US"/>
          </a:p>
        </p:txBody>
      </p:sp>
    </p:spTree>
    <p:extLst>
      <p:ext uri="{BB962C8B-B14F-4D97-AF65-F5344CB8AC3E}">
        <p14:creationId xmlns:p14="http://schemas.microsoft.com/office/powerpoint/2010/main" val="30706864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8/1/2022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8/1/2022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59D81-689E-0324-9D88-CFB78E0D322C}"/>
              </a:ext>
            </a:extLst>
          </p:cNvPr>
          <p:cNvSpPr>
            <a:spLocks noGrp="1"/>
          </p:cNvSpPr>
          <p:nvPr>
            <p:ph type="ctrTitle"/>
          </p:nvPr>
        </p:nvSpPr>
        <p:spPr/>
        <p:txBody>
          <a:bodyPr>
            <a:normAutofit/>
          </a:bodyPr>
          <a:lstStyle/>
          <a:p>
            <a:pPr algn="ctr"/>
            <a:r>
              <a:rPr lang="en-US" sz="3600" dirty="0"/>
              <a:t>Paydirt: Valuing and utilizing sediments</a:t>
            </a:r>
          </a:p>
        </p:txBody>
      </p:sp>
      <p:sp>
        <p:nvSpPr>
          <p:cNvPr id="3" name="Subtitle 2">
            <a:extLst>
              <a:ext uri="{FF2B5EF4-FFF2-40B4-BE49-F238E27FC236}">
                <a16:creationId xmlns:a16="http://schemas.microsoft.com/office/drawing/2014/main" id="{2FA063AA-03F9-55BF-274F-B42DFE77B1C0}"/>
              </a:ext>
            </a:extLst>
          </p:cNvPr>
          <p:cNvSpPr>
            <a:spLocks noGrp="1"/>
          </p:cNvSpPr>
          <p:nvPr>
            <p:ph type="subTitle" idx="1"/>
          </p:nvPr>
        </p:nvSpPr>
        <p:spPr/>
        <p:txBody>
          <a:bodyPr>
            <a:normAutofit/>
          </a:bodyPr>
          <a:lstStyle/>
          <a:p>
            <a:r>
              <a:rPr lang="en-US" sz="1600" dirty="0">
                <a:solidFill>
                  <a:schemeClr val="tx1"/>
                </a:solidFill>
              </a:rPr>
              <a:t>Brandon Kelly</a:t>
            </a:r>
          </a:p>
          <a:p>
            <a:r>
              <a:rPr lang="en-US" sz="1600" dirty="0">
                <a:solidFill>
                  <a:schemeClr val="tx1"/>
                </a:solidFill>
              </a:rPr>
              <a:t>Mentored by dr. Jordon buckler</a:t>
            </a:r>
          </a:p>
          <a:p>
            <a:r>
              <a:rPr lang="en-US" sz="1600" dirty="0">
                <a:solidFill>
                  <a:schemeClr val="tx1"/>
                </a:solidFill>
              </a:rPr>
              <a:t>Florida Atlantic university REU on Renewable Energy</a:t>
            </a:r>
          </a:p>
          <a:p>
            <a:r>
              <a:rPr lang="en-US" sz="1600" dirty="0">
                <a:solidFill>
                  <a:schemeClr val="tx1"/>
                </a:solidFill>
              </a:rPr>
              <a:t>Summer 2022</a:t>
            </a:r>
          </a:p>
          <a:p>
            <a:endParaRPr lang="en-US" sz="1600" dirty="0">
              <a:solidFill>
                <a:schemeClr val="tx1"/>
              </a:solidFill>
            </a:endParaRPr>
          </a:p>
        </p:txBody>
      </p:sp>
    </p:spTree>
    <p:extLst>
      <p:ext uri="{BB962C8B-B14F-4D97-AF65-F5344CB8AC3E}">
        <p14:creationId xmlns:p14="http://schemas.microsoft.com/office/powerpoint/2010/main" val="664028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D5E63-1F9D-B5D6-F35B-3BCE99DD06F3}"/>
              </a:ext>
            </a:extLst>
          </p:cNvPr>
          <p:cNvSpPr>
            <a:spLocks noGrp="1"/>
          </p:cNvSpPr>
          <p:nvPr>
            <p:ph type="title"/>
          </p:nvPr>
        </p:nvSpPr>
        <p:spPr/>
        <p:txBody>
          <a:bodyPr/>
          <a:lstStyle/>
          <a:p>
            <a:r>
              <a:rPr lang="en-US" dirty="0"/>
              <a:t>Valuing resources</a:t>
            </a:r>
          </a:p>
        </p:txBody>
      </p:sp>
      <p:sp>
        <p:nvSpPr>
          <p:cNvPr id="3" name="Text Placeholder 2">
            <a:extLst>
              <a:ext uri="{FF2B5EF4-FFF2-40B4-BE49-F238E27FC236}">
                <a16:creationId xmlns:a16="http://schemas.microsoft.com/office/drawing/2014/main" id="{1279D053-63FC-23D9-56B1-DE65EC0B02AB}"/>
              </a:ext>
            </a:extLst>
          </p:cNvPr>
          <p:cNvSpPr>
            <a:spLocks noGrp="1"/>
          </p:cNvSpPr>
          <p:nvPr>
            <p:ph type="body" idx="1"/>
          </p:nvPr>
        </p:nvSpPr>
        <p:spPr>
          <a:xfrm>
            <a:off x="1370018" y="1273176"/>
            <a:ext cx="4649783" cy="823912"/>
          </a:xfrm>
        </p:spPr>
        <p:txBody>
          <a:bodyPr>
            <a:normAutofit/>
          </a:bodyPr>
          <a:lstStyle/>
          <a:p>
            <a:r>
              <a:rPr lang="en-US" dirty="0"/>
              <a:t>Valuing land resources</a:t>
            </a:r>
          </a:p>
        </p:txBody>
      </p:sp>
      <p:pic>
        <p:nvPicPr>
          <p:cNvPr id="8" name="Content Placeholder 7">
            <a:extLst>
              <a:ext uri="{FF2B5EF4-FFF2-40B4-BE49-F238E27FC236}">
                <a16:creationId xmlns:a16="http://schemas.microsoft.com/office/drawing/2014/main" id="{FD1AEBA4-0993-804F-3C71-CA0D734464F5}"/>
              </a:ext>
            </a:extLst>
          </p:cNvPr>
          <p:cNvPicPr>
            <a:picLocks noGrp="1" noChangeAspect="1"/>
          </p:cNvPicPr>
          <p:nvPr>
            <p:ph sz="half" idx="2"/>
          </p:nvPr>
        </p:nvPicPr>
        <p:blipFill>
          <a:blip r:embed="rId3"/>
          <a:stretch>
            <a:fillRect/>
          </a:stretch>
        </p:blipFill>
        <p:spPr>
          <a:xfrm>
            <a:off x="126936" y="2097086"/>
            <a:ext cx="4962553" cy="4364232"/>
          </a:xfrm>
        </p:spPr>
      </p:pic>
      <p:sp>
        <p:nvSpPr>
          <p:cNvPr id="5" name="Text Placeholder 4">
            <a:extLst>
              <a:ext uri="{FF2B5EF4-FFF2-40B4-BE49-F238E27FC236}">
                <a16:creationId xmlns:a16="http://schemas.microsoft.com/office/drawing/2014/main" id="{25E774CB-5760-7CCE-7710-8E063C83651A}"/>
              </a:ext>
            </a:extLst>
          </p:cNvPr>
          <p:cNvSpPr>
            <a:spLocks noGrp="1"/>
          </p:cNvSpPr>
          <p:nvPr>
            <p:ph type="body" sz="quarter" idx="3"/>
          </p:nvPr>
        </p:nvSpPr>
        <p:spPr>
          <a:xfrm>
            <a:off x="6172201" y="1273175"/>
            <a:ext cx="4646602" cy="823912"/>
          </a:xfrm>
        </p:spPr>
        <p:txBody>
          <a:bodyPr>
            <a:normAutofit/>
          </a:bodyPr>
          <a:lstStyle/>
          <a:p>
            <a:r>
              <a:rPr lang="en-US" dirty="0"/>
              <a:t>Valuing marine* resources </a:t>
            </a:r>
          </a:p>
          <a:p>
            <a:r>
              <a:rPr lang="en-US" sz="1200" dirty="0"/>
              <a:t>*(&amp; Freshwater)</a:t>
            </a:r>
          </a:p>
        </p:txBody>
      </p:sp>
      <p:pic>
        <p:nvPicPr>
          <p:cNvPr id="10" name="Content Placeholder 9">
            <a:extLst>
              <a:ext uri="{FF2B5EF4-FFF2-40B4-BE49-F238E27FC236}">
                <a16:creationId xmlns:a16="http://schemas.microsoft.com/office/drawing/2014/main" id="{67F69C54-1DC3-7826-CF3A-AC4E2F270CFB}"/>
              </a:ext>
            </a:extLst>
          </p:cNvPr>
          <p:cNvPicPr>
            <a:picLocks noGrp="1" noChangeAspect="1"/>
          </p:cNvPicPr>
          <p:nvPr>
            <p:ph sz="quarter" idx="4"/>
          </p:nvPr>
        </p:nvPicPr>
        <p:blipFill>
          <a:blip r:embed="rId4"/>
          <a:stretch>
            <a:fillRect/>
          </a:stretch>
        </p:blipFill>
        <p:spPr>
          <a:xfrm>
            <a:off x="5383762" y="2097086"/>
            <a:ext cx="6778629" cy="3389314"/>
          </a:xfrm>
        </p:spPr>
      </p:pic>
      <p:sp>
        <p:nvSpPr>
          <p:cNvPr id="11" name="Rectangle 10">
            <a:extLst>
              <a:ext uri="{FF2B5EF4-FFF2-40B4-BE49-F238E27FC236}">
                <a16:creationId xmlns:a16="http://schemas.microsoft.com/office/drawing/2014/main" id="{9754B867-617B-7167-C99D-FC889AA55A79}"/>
              </a:ext>
            </a:extLst>
          </p:cNvPr>
          <p:cNvSpPr/>
          <p:nvPr/>
        </p:nvSpPr>
        <p:spPr>
          <a:xfrm>
            <a:off x="7462865" y="1537279"/>
            <a:ext cx="2065273" cy="4508927"/>
          </a:xfrm>
          <a:prstGeom prst="rect">
            <a:avLst/>
          </a:prstGeom>
          <a:noFill/>
        </p:spPr>
        <p:txBody>
          <a:bodyPr wrap="square" lIns="91440" tIns="45720" rIns="91440" bIns="45720">
            <a:spAutoFit/>
          </a:bodyPr>
          <a:lstStyle/>
          <a:p>
            <a:pPr algn="ctr"/>
            <a:r>
              <a:rPr lang="en-US" sz="28700" b="1" dirty="0">
                <a:ln w="22225">
                  <a:solidFill>
                    <a:schemeClr val="accent2"/>
                  </a:solidFill>
                  <a:prstDash val="solid"/>
                </a:ln>
                <a:solidFill>
                  <a:schemeClr val="accent2">
                    <a:lumMod val="40000"/>
                    <a:lumOff val="60000"/>
                  </a:schemeClr>
                </a:solidFill>
              </a:rPr>
              <a:t>?</a:t>
            </a:r>
            <a:endParaRPr lang="en-US" sz="54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4109218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500"/>
                                        <p:tgtEl>
                                          <p:spTgt spid="5">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uiExpand="1" build="p"/>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42632-1CED-CFAB-4675-F5317925380E}"/>
              </a:ext>
            </a:extLst>
          </p:cNvPr>
          <p:cNvSpPr>
            <a:spLocks noGrp="1"/>
          </p:cNvSpPr>
          <p:nvPr>
            <p:ph type="title"/>
          </p:nvPr>
        </p:nvSpPr>
        <p:spPr/>
        <p:txBody>
          <a:bodyPr/>
          <a:lstStyle/>
          <a:p>
            <a:r>
              <a:rPr lang="en-US" dirty="0"/>
              <a:t>How do you value dirt?</a:t>
            </a:r>
          </a:p>
        </p:txBody>
      </p:sp>
      <p:sp>
        <p:nvSpPr>
          <p:cNvPr id="3" name="Text Placeholder 2">
            <a:extLst>
              <a:ext uri="{FF2B5EF4-FFF2-40B4-BE49-F238E27FC236}">
                <a16:creationId xmlns:a16="http://schemas.microsoft.com/office/drawing/2014/main" id="{8B21213F-D289-AFE0-06A2-0607D115D512}"/>
              </a:ext>
            </a:extLst>
          </p:cNvPr>
          <p:cNvSpPr>
            <a:spLocks noGrp="1"/>
          </p:cNvSpPr>
          <p:nvPr>
            <p:ph idx="1"/>
          </p:nvPr>
        </p:nvSpPr>
        <p:spPr/>
        <p:txBody>
          <a:bodyPr/>
          <a:lstStyle/>
          <a:p>
            <a:r>
              <a:rPr lang="en-US" dirty="0"/>
              <a:t>Much Simpler on the Surface</a:t>
            </a:r>
          </a:p>
          <a:p>
            <a:r>
              <a:rPr lang="en-US" dirty="0"/>
              <a:t>3D Property</a:t>
            </a:r>
          </a:p>
          <a:p>
            <a:pPr lvl="1"/>
            <a:r>
              <a:rPr lang="en-US" dirty="0"/>
              <a:t>“Stacked Usage”</a:t>
            </a:r>
          </a:p>
          <a:p>
            <a:pPr lvl="1"/>
            <a:r>
              <a:rPr lang="en-US" dirty="0"/>
              <a:t>Focus on the Benthic Layer</a:t>
            </a:r>
          </a:p>
          <a:p>
            <a:r>
              <a:rPr lang="en-US" dirty="0"/>
              <a:t>Hard Resources to Quantify</a:t>
            </a:r>
          </a:p>
          <a:p>
            <a:pPr lvl="1"/>
            <a:r>
              <a:rPr lang="en-US" dirty="0"/>
              <a:t>Oil is Easy, Dirt is Hard</a:t>
            </a:r>
          </a:p>
          <a:p>
            <a:pPr lvl="1"/>
            <a:r>
              <a:rPr lang="en-US" dirty="0"/>
              <a:t>Tie it to Energy</a:t>
            </a:r>
          </a:p>
        </p:txBody>
      </p:sp>
    </p:spTree>
    <p:extLst>
      <p:ext uri="{BB962C8B-B14F-4D97-AF65-F5344CB8AC3E}">
        <p14:creationId xmlns:p14="http://schemas.microsoft.com/office/powerpoint/2010/main" val="1494743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0D41F-D123-2B82-C451-FCD356659A53}"/>
              </a:ext>
            </a:extLst>
          </p:cNvPr>
          <p:cNvSpPr>
            <a:spLocks noGrp="1"/>
          </p:cNvSpPr>
          <p:nvPr>
            <p:ph type="title"/>
          </p:nvPr>
        </p:nvSpPr>
        <p:spPr/>
        <p:txBody>
          <a:bodyPr/>
          <a:lstStyle/>
          <a:p>
            <a:r>
              <a:rPr lang="en-US" dirty="0"/>
              <a:t>Value of “dirty” energy</a:t>
            </a:r>
          </a:p>
        </p:txBody>
      </p:sp>
      <p:sp>
        <p:nvSpPr>
          <p:cNvPr id="5" name="Text Placeholder 4">
            <a:extLst>
              <a:ext uri="{FF2B5EF4-FFF2-40B4-BE49-F238E27FC236}">
                <a16:creationId xmlns:a16="http://schemas.microsoft.com/office/drawing/2014/main" id="{1FC6BEC5-47B2-4061-11F8-04EBB5F1DCA1}"/>
              </a:ext>
            </a:extLst>
          </p:cNvPr>
          <p:cNvSpPr>
            <a:spLocks noGrp="1"/>
          </p:cNvSpPr>
          <p:nvPr>
            <p:ph type="body" sz="half" idx="2"/>
          </p:nvPr>
        </p:nvSpPr>
        <p:spPr>
          <a:xfrm>
            <a:off x="727789" y="2249486"/>
            <a:ext cx="6102220" cy="3541714"/>
          </a:xfrm>
        </p:spPr>
        <p:txBody>
          <a:bodyPr>
            <a:normAutofit fontScale="92500"/>
          </a:bodyPr>
          <a:lstStyle/>
          <a:p>
            <a:pPr marL="285750" indent="-285750">
              <a:buFont typeface="Arial" panose="020B0604020202020204" pitchFamily="34" charset="0"/>
              <a:buChar char="•"/>
            </a:pPr>
            <a:r>
              <a:rPr lang="en-US" sz="2400" dirty="0"/>
              <a:t>Benthic Microbial Fuel Cells:</a:t>
            </a:r>
          </a:p>
          <a:p>
            <a:pPr marL="742950" lvl="1" indent="-285750">
              <a:buFont typeface="Arial" panose="020B0604020202020204" pitchFamily="34" charset="0"/>
              <a:buChar char="•"/>
            </a:pPr>
            <a:r>
              <a:rPr lang="en-US" sz="2000" dirty="0"/>
              <a:t>Generates Electricity Using Microbes and Nutrients in Sediment</a:t>
            </a:r>
          </a:p>
          <a:p>
            <a:pPr marL="285750" indent="-285750">
              <a:buFont typeface="Arial" panose="020B0604020202020204" pitchFamily="34" charset="0"/>
              <a:buChar char="•"/>
            </a:pPr>
            <a:r>
              <a:rPr lang="en-US" sz="2400" dirty="0"/>
              <a:t>Allows us to Monitor Sediments Long-Term</a:t>
            </a:r>
          </a:p>
          <a:p>
            <a:pPr marL="742950" lvl="1" indent="-285750">
              <a:buFont typeface="Arial" panose="020B0604020202020204" pitchFamily="34" charset="0"/>
              <a:buChar char="•"/>
            </a:pPr>
            <a:r>
              <a:rPr lang="en-US" sz="2000" dirty="0"/>
              <a:t>Can Power Remote Sensor Network</a:t>
            </a:r>
          </a:p>
          <a:p>
            <a:pPr marL="742950" lvl="1" indent="-285750">
              <a:buFont typeface="Arial" panose="020B0604020202020204" pitchFamily="34" charset="0"/>
              <a:buChar char="•"/>
            </a:pPr>
            <a:r>
              <a:rPr lang="en-US" sz="2000" dirty="0"/>
              <a:t>Detect Problems, Such as Algal Blooms</a:t>
            </a:r>
          </a:p>
          <a:p>
            <a:pPr marL="285750" indent="-285750">
              <a:buFont typeface="Arial" panose="020B0604020202020204" pitchFamily="34" charset="0"/>
              <a:buChar char="•"/>
            </a:pPr>
            <a:r>
              <a:rPr lang="en-US" sz="2400" dirty="0"/>
              <a:t>Normalize Power Production by Footprint Area</a:t>
            </a:r>
          </a:p>
          <a:p>
            <a:pPr marL="742950" lvl="1" indent="-285750">
              <a:buFont typeface="Arial" panose="020B0604020202020204" pitchFamily="34" charset="0"/>
              <a:buChar char="•"/>
            </a:pPr>
            <a:r>
              <a:rPr lang="en-US" sz="2000" dirty="0"/>
              <a:t>Can Control Placement Density to Control Resolution</a:t>
            </a:r>
          </a:p>
        </p:txBody>
      </p:sp>
      <p:pic>
        <p:nvPicPr>
          <p:cNvPr id="1026" name="Picture 2">
            <a:extLst>
              <a:ext uri="{FF2B5EF4-FFF2-40B4-BE49-F238E27FC236}">
                <a16:creationId xmlns:a16="http://schemas.microsoft.com/office/drawing/2014/main" id="{C87B0663-9C5E-FB27-58DE-2CB460BBD13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930452" y="592138"/>
            <a:ext cx="2342709" cy="51990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428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Effect transition="in" filter="fade">
                                      <p:cBhvr>
                                        <p:cTn id="18" dur="500"/>
                                        <p:tgtEl>
                                          <p:spTgt spid="5">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500"/>
                                        <p:tgtEl>
                                          <p:spTgt spid="5">
                                            <p:txEl>
                                              <p:pRg st="3" end="3"/>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500"/>
                                        <p:tgtEl>
                                          <p:spTgt spid="5">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Effect transition="in" filter="fade">
                                      <p:cBhvr>
                                        <p:cTn id="29" dur="500"/>
                                        <p:tgtEl>
                                          <p:spTgt spid="5">
                                            <p:txEl>
                                              <p:pRg st="5" end="5"/>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fade">
                                      <p:cBhvr>
                                        <p:cTn id="3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BDB786B-3F8C-4CE4-0E6B-4DF4B4316453}"/>
              </a:ext>
            </a:extLst>
          </p:cNvPr>
          <p:cNvSpPr>
            <a:spLocks noGrp="1"/>
          </p:cNvSpPr>
          <p:nvPr>
            <p:ph type="title"/>
          </p:nvPr>
        </p:nvSpPr>
        <p:spPr/>
        <p:txBody>
          <a:bodyPr/>
          <a:lstStyle/>
          <a:p>
            <a:r>
              <a:rPr lang="en-US" dirty="0"/>
              <a:t>Harvesting Power</a:t>
            </a:r>
          </a:p>
        </p:txBody>
      </p:sp>
      <p:sp>
        <p:nvSpPr>
          <p:cNvPr id="8" name="Content Placeholder 7">
            <a:extLst>
              <a:ext uri="{FF2B5EF4-FFF2-40B4-BE49-F238E27FC236}">
                <a16:creationId xmlns:a16="http://schemas.microsoft.com/office/drawing/2014/main" id="{E16D5C45-92D7-3EAB-3367-F6FF2D259F7B}"/>
              </a:ext>
            </a:extLst>
          </p:cNvPr>
          <p:cNvSpPr>
            <a:spLocks noGrp="1"/>
          </p:cNvSpPr>
          <p:nvPr>
            <p:ph sz="half" idx="1"/>
          </p:nvPr>
        </p:nvSpPr>
        <p:spPr>
          <a:xfrm>
            <a:off x="93306" y="2249486"/>
            <a:ext cx="6002694" cy="3541714"/>
          </a:xfrm>
        </p:spPr>
        <p:txBody>
          <a:bodyPr>
            <a:noAutofit/>
          </a:bodyPr>
          <a:lstStyle/>
          <a:p>
            <a:r>
              <a:rPr lang="en-US" sz="2800" dirty="0"/>
              <a:t>Low Voltage</a:t>
            </a:r>
          </a:p>
          <a:p>
            <a:pPr lvl="1"/>
            <a:r>
              <a:rPr lang="en-US" sz="2400" dirty="0"/>
              <a:t>Step Up Converter: “Trades” Current for Voltage</a:t>
            </a:r>
          </a:p>
          <a:p>
            <a:r>
              <a:rPr lang="en-US" sz="2800" dirty="0"/>
              <a:t>Low Power</a:t>
            </a:r>
          </a:p>
          <a:p>
            <a:pPr lvl="1"/>
            <a:r>
              <a:rPr lang="en-US" sz="2400" dirty="0"/>
              <a:t>High Efficiency, Low “Quiescent Current”</a:t>
            </a:r>
          </a:p>
          <a:p>
            <a:r>
              <a:rPr lang="en-US" sz="2800" dirty="0"/>
              <a:t>Output Agnostic</a:t>
            </a:r>
          </a:p>
          <a:p>
            <a:pPr lvl="1"/>
            <a:r>
              <a:rPr lang="en-US" sz="2400" dirty="0"/>
              <a:t>Delivers Power No Matter Destination</a:t>
            </a:r>
          </a:p>
        </p:txBody>
      </p:sp>
      <p:pic>
        <p:nvPicPr>
          <p:cNvPr id="11" name="Content Placeholder 10">
            <a:extLst>
              <a:ext uri="{FF2B5EF4-FFF2-40B4-BE49-F238E27FC236}">
                <a16:creationId xmlns:a16="http://schemas.microsoft.com/office/drawing/2014/main" id="{3CEB04D0-5B63-679D-8D4D-4F13142E1AF5}"/>
              </a:ext>
            </a:extLst>
          </p:cNvPr>
          <p:cNvPicPr>
            <a:picLocks noGrp="1" noChangeAspect="1"/>
          </p:cNvPicPr>
          <p:nvPr>
            <p:ph sz="half" idx="2"/>
          </p:nvPr>
        </p:nvPicPr>
        <p:blipFill rotWithShape="1">
          <a:blip r:embed="rId3"/>
          <a:srcRect l="18745" r="33001"/>
          <a:stretch/>
        </p:blipFill>
        <p:spPr>
          <a:xfrm>
            <a:off x="6957490" y="2097088"/>
            <a:ext cx="4407195" cy="4113677"/>
          </a:xfrm>
        </p:spPr>
      </p:pic>
    </p:spTree>
    <p:extLst>
      <p:ext uri="{BB962C8B-B14F-4D97-AF65-F5344CB8AC3E}">
        <p14:creationId xmlns:p14="http://schemas.microsoft.com/office/powerpoint/2010/main" val="2174674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Effect transition="in" filter="fade">
                                      <p:cBhvr>
                                        <p:cTn id="13" dur="500"/>
                                        <p:tgtEl>
                                          <p:spTgt spid="8">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
                                            <p:txEl>
                                              <p:pRg st="4" end="4"/>
                                            </p:txEl>
                                          </p:spTgt>
                                        </p:tgtEl>
                                        <p:attrNameLst>
                                          <p:attrName>style.visibility</p:attrName>
                                        </p:attrNameLst>
                                      </p:cBhvr>
                                      <p:to>
                                        <p:strVal val="visible"/>
                                      </p:to>
                                    </p:set>
                                    <p:animEffect transition="in" filter="fade">
                                      <p:cBhvr>
                                        <p:cTn id="26" dur="500"/>
                                        <p:tgtEl>
                                          <p:spTgt spid="8">
                                            <p:txEl>
                                              <p:pRg st="4" end="4"/>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
                                            <p:txEl>
                                              <p:pRg st="5" end="5"/>
                                            </p:txEl>
                                          </p:spTgt>
                                        </p:tgtEl>
                                        <p:attrNameLst>
                                          <p:attrName>style.visibility</p:attrName>
                                        </p:attrNameLst>
                                      </p:cBhvr>
                                      <p:to>
                                        <p:strVal val="visible"/>
                                      </p:to>
                                    </p:set>
                                    <p:animEffect transition="in" filter="fade">
                                      <p:cBhvr>
                                        <p:cTn id="29"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87C32BF-3D99-C026-D67D-F308C606D81C}"/>
              </a:ext>
            </a:extLst>
          </p:cNvPr>
          <p:cNvSpPr>
            <a:spLocks noGrp="1"/>
          </p:cNvSpPr>
          <p:nvPr>
            <p:ph type="title"/>
          </p:nvPr>
        </p:nvSpPr>
        <p:spPr/>
        <p:txBody>
          <a:bodyPr/>
          <a:lstStyle/>
          <a:p>
            <a:r>
              <a:rPr lang="en-US" dirty="0"/>
              <a:t>Capturing data</a:t>
            </a:r>
          </a:p>
        </p:txBody>
      </p:sp>
      <p:pic>
        <p:nvPicPr>
          <p:cNvPr id="9" name="Content Placeholder 8">
            <a:extLst>
              <a:ext uri="{FF2B5EF4-FFF2-40B4-BE49-F238E27FC236}">
                <a16:creationId xmlns:a16="http://schemas.microsoft.com/office/drawing/2014/main" id="{32FF889F-FC5F-32D9-A9B8-E5D60EA16C3C}"/>
              </a:ext>
            </a:extLst>
          </p:cNvPr>
          <p:cNvPicPr>
            <a:picLocks noGrp="1" noChangeAspect="1"/>
          </p:cNvPicPr>
          <p:nvPr>
            <p:ph sz="half" idx="1"/>
          </p:nvPr>
        </p:nvPicPr>
        <p:blipFill>
          <a:blip r:embed="rId3"/>
          <a:stretch>
            <a:fillRect/>
          </a:stretch>
        </p:blipFill>
        <p:spPr>
          <a:xfrm>
            <a:off x="320320" y="2959062"/>
            <a:ext cx="4878387" cy="2197210"/>
          </a:xfrm>
        </p:spPr>
      </p:pic>
      <p:sp>
        <p:nvSpPr>
          <p:cNvPr id="7" name="Content Placeholder 6">
            <a:extLst>
              <a:ext uri="{FF2B5EF4-FFF2-40B4-BE49-F238E27FC236}">
                <a16:creationId xmlns:a16="http://schemas.microsoft.com/office/drawing/2014/main" id="{A58B0D5C-36B6-097B-EB25-274B833242B9}"/>
              </a:ext>
            </a:extLst>
          </p:cNvPr>
          <p:cNvSpPr>
            <a:spLocks noGrp="1"/>
          </p:cNvSpPr>
          <p:nvPr>
            <p:ph sz="half" idx="2"/>
          </p:nvPr>
        </p:nvSpPr>
        <p:spPr>
          <a:xfrm>
            <a:off x="5351106" y="2097088"/>
            <a:ext cx="6750697" cy="3541714"/>
          </a:xfrm>
        </p:spPr>
        <p:txBody>
          <a:bodyPr>
            <a:noAutofit/>
          </a:bodyPr>
          <a:lstStyle/>
          <a:p>
            <a:r>
              <a:rPr lang="en-US" sz="2800" dirty="0"/>
              <a:t>Tracks Voltage of Fuel Cell</a:t>
            </a:r>
          </a:p>
          <a:p>
            <a:pPr lvl="1"/>
            <a:r>
              <a:rPr lang="en-US" sz="2400" dirty="0"/>
              <a:t>Measures Fuel Cell Performance over time</a:t>
            </a:r>
          </a:p>
          <a:p>
            <a:r>
              <a:rPr lang="en-US" sz="2800" dirty="0"/>
              <a:t>Modular Electronics</a:t>
            </a:r>
          </a:p>
          <a:p>
            <a:pPr lvl="1"/>
            <a:r>
              <a:rPr lang="en-US" sz="2400" dirty="0"/>
              <a:t>Easily Add Thermometer, Ph, Salinity Meters</a:t>
            </a:r>
          </a:p>
          <a:p>
            <a:r>
              <a:rPr lang="en-US" sz="2800" dirty="0"/>
              <a:t>Designed for Conversion to In Situ Deployment</a:t>
            </a:r>
          </a:p>
          <a:p>
            <a:pPr lvl="1"/>
            <a:r>
              <a:rPr lang="en-US" sz="2400" dirty="0"/>
              <a:t>Low Power Board Chosen</a:t>
            </a:r>
          </a:p>
          <a:p>
            <a:pPr lvl="1"/>
            <a:r>
              <a:rPr lang="en-US" sz="2400" dirty="0"/>
              <a:t>Code has Optimizations</a:t>
            </a:r>
          </a:p>
        </p:txBody>
      </p:sp>
    </p:spTree>
    <p:extLst>
      <p:ext uri="{BB962C8B-B14F-4D97-AF65-F5344CB8AC3E}">
        <p14:creationId xmlns:p14="http://schemas.microsoft.com/office/powerpoint/2010/main" val="276714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Effect transition="in" filter="fade">
                                      <p:cBhvr>
                                        <p:cTn id="13" dur="500"/>
                                        <p:tgtEl>
                                          <p:spTgt spid="7">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xEl>
                                              <p:pRg st="2" end="2"/>
                                            </p:txEl>
                                          </p:spTgt>
                                        </p:tgtEl>
                                        <p:attrNameLst>
                                          <p:attrName>style.visibility</p:attrName>
                                        </p:attrNameLst>
                                      </p:cBhvr>
                                      <p:to>
                                        <p:strVal val="visible"/>
                                      </p:to>
                                    </p:set>
                                    <p:animEffect transition="in" filter="fade">
                                      <p:cBhvr>
                                        <p:cTn id="18" dur="500"/>
                                        <p:tgtEl>
                                          <p:spTgt spid="7">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500"/>
                                        <p:tgtEl>
                                          <p:spTgt spid="7">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500"/>
                                        <p:tgtEl>
                                          <p:spTgt spid="7">
                                            <p:txEl>
                                              <p:pRg st="4" end="4"/>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
                                            <p:txEl>
                                              <p:pRg st="5" end="5"/>
                                            </p:txEl>
                                          </p:spTgt>
                                        </p:tgtEl>
                                        <p:attrNameLst>
                                          <p:attrName>style.visibility</p:attrName>
                                        </p:attrNameLst>
                                      </p:cBhvr>
                                      <p:to>
                                        <p:strVal val="visible"/>
                                      </p:to>
                                    </p:set>
                                    <p:animEffect transition="in" filter="fade">
                                      <p:cBhvr>
                                        <p:cTn id="29" dur="500"/>
                                        <p:tgtEl>
                                          <p:spTgt spid="7">
                                            <p:txEl>
                                              <p:pRg st="5" end="5"/>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fade">
                                      <p:cBhvr>
                                        <p:cTn id="32"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6A427-23E3-3901-0F57-A5E73159F39F}"/>
              </a:ext>
            </a:extLst>
          </p:cNvPr>
          <p:cNvSpPr>
            <a:spLocks noGrp="1"/>
          </p:cNvSpPr>
          <p:nvPr>
            <p:ph type="title"/>
          </p:nvPr>
        </p:nvSpPr>
        <p:spPr/>
        <p:txBody>
          <a:bodyPr/>
          <a:lstStyle/>
          <a:p>
            <a:r>
              <a:rPr lang="en-US" dirty="0"/>
              <a:t>Performance of fuel cells</a:t>
            </a:r>
          </a:p>
        </p:txBody>
      </p:sp>
      <p:sp>
        <p:nvSpPr>
          <p:cNvPr id="4" name="Content Placeholder 3">
            <a:extLst>
              <a:ext uri="{FF2B5EF4-FFF2-40B4-BE49-F238E27FC236}">
                <a16:creationId xmlns:a16="http://schemas.microsoft.com/office/drawing/2014/main" id="{51618A7A-9CBE-682E-5E28-413B03EB0D4E}"/>
              </a:ext>
            </a:extLst>
          </p:cNvPr>
          <p:cNvSpPr>
            <a:spLocks noGrp="1"/>
          </p:cNvSpPr>
          <p:nvPr>
            <p:ph sz="half" idx="2"/>
          </p:nvPr>
        </p:nvSpPr>
        <p:spPr>
          <a:xfrm>
            <a:off x="6915150" y="2863849"/>
            <a:ext cx="4875211" cy="3541714"/>
          </a:xfrm>
        </p:spPr>
        <p:txBody>
          <a:bodyPr/>
          <a:lstStyle/>
          <a:p>
            <a:endParaRPr lang="en-US" dirty="0"/>
          </a:p>
        </p:txBody>
      </p:sp>
      <p:graphicFrame>
        <p:nvGraphicFramePr>
          <p:cNvPr id="9" name="Table 9">
            <a:extLst>
              <a:ext uri="{FF2B5EF4-FFF2-40B4-BE49-F238E27FC236}">
                <a16:creationId xmlns:a16="http://schemas.microsoft.com/office/drawing/2014/main" id="{29C51F99-41A6-9C0E-CF49-E311FFAEAE19}"/>
              </a:ext>
            </a:extLst>
          </p:cNvPr>
          <p:cNvGraphicFramePr>
            <a:graphicFrameLocks noGrp="1"/>
          </p:cNvGraphicFramePr>
          <p:nvPr>
            <p:ph sz="half" idx="1"/>
            <p:extLst>
              <p:ext uri="{D42A27DB-BD31-4B8C-83A1-F6EECF244321}">
                <p14:modId xmlns:p14="http://schemas.microsoft.com/office/powerpoint/2010/main" val="1914206579"/>
              </p:ext>
            </p:extLst>
          </p:nvPr>
        </p:nvGraphicFramePr>
        <p:xfrm>
          <a:off x="100013" y="2249488"/>
          <a:ext cx="6681532" cy="2225040"/>
        </p:xfrm>
        <a:graphic>
          <a:graphicData uri="http://schemas.openxmlformats.org/drawingml/2006/table">
            <a:tbl>
              <a:tblPr firstRow="1" bandRow="1">
                <a:tableStyleId>{5C22544A-7EE6-4342-B048-85BDC9FD1C3A}</a:tableStyleId>
              </a:tblPr>
              <a:tblGrid>
                <a:gridCol w="1714373">
                  <a:extLst>
                    <a:ext uri="{9D8B030D-6E8A-4147-A177-3AD203B41FA5}">
                      <a16:colId xmlns:a16="http://schemas.microsoft.com/office/drawing/2014/main" val="77929146"/>
                    </a:ext>
                  </a:extLst>
                </a:gridCol>
                <a:gridCol w="1323848">
                  <a:extLst>
                    <a:ext uri="{9D8B030D-6E8A-4147-A177-3AD203B41FA5}">
                      <a16:colId xmlns:a16="http://schemas.microsoft.com/office/drawing/2014/main" val="2810757516"/>
                    </a:ext>
                  </a:extLst>
                </a:gridCol>
                <a:gridCol w="1214437">
                  <a:extLst>
                    <a:ext uri="{9D8B030D-6E8A-4147-A177-3AD203B41FA5}">
                      <a16:colId xmlns:a16="http://schemas.microsoft.com/office/drawing/2014/main" val="1215348880"/>
                    </a:ext>
                  </a:extLst>
                </a:gridCol>
                <a:gridCol w="1214437">
                  <a:extLst>
                    <a:ext uri="{9D8B030D-6E8A-4147-A177-3AD203B41FA5}">
                      <a16:colId xmlns:a16="http://schemas.microsoft.com/office/drawing/2014/main" val="1376609007"/>
                    </a:ext>
                  </a:extLst>
                </a:gridCol>
                <a:gridCol w="1214437">
                  <a:extLst>
                    <a:ext uri="{9D8B030D-6E8A-4147-A177-3AD203B41FA5}">
                      <a16:colId xmlns:a16="http://schemas.microsoft.com/office/drawing/2014/main" val="1719231166"/>
                    </a:ext>
                  </a:extLst>
                </a:gridCol>
              </a:tblGrid>
              <a:tr h="370840">
                <a:tc>
                  <a:txBody>
                    <a:bodyPr/>
                    <a:lstStyle/>
                    <a:p>
                      <a:endParaRPr lang="en-US" dirty="0"/>
                    </a:p>
                  </a:txBody>
                  <a:tcPr/>
                </a:tc>
                <a:tc>
                  <a:txBody>
                    <a:bodyPr/>
                    <a:lstStyle/>
                    <a:p>
                      <a:r>
                        <a:rPr lang="en-US" dirty="0"/>
                        <a:t>Arc Reactor</a:t>
                      </a:r>
                    </a:p>
                  </a:txBody>
                  <a:tcPr/>
                </a:tc>
                <a:tc>
                  <a:txBody>
                    <a:bodyPr/>
                    <a:lstStyle/>
                    <a:p>
                      <a:r>
                        <a:rPr lang="en-US" dirty="0"/>
                        <a:t>Battery 1</a:t>
                      </a:r>
                    </a:p>
                  </a:txBody>
                  <a:tcPr/>
                </a:tc>
                <a:tc>
                  <a:txBody>
                    <a:bodyPr/>
                    <a:lstStyle/>
                    <a:p>
                      <a:r>
                        <a:rPr lang="en-US" dirty="0"/>
                        <a:t>Battery 2</a:t>
                      </a:r>
                    </a:p>
                  </a:txBody>
                  <a:tcPr/>
                </a:tc>
                <a:tc>
                  <a:txBody>
                    <a:bodyPr/>
                    <a:lstStyle/>
                    <a:p>
                      <a:r>
                        <a:rPr lang="en-US" dirty="0"/>
                        <a:t>Lit. Value</a:t>
                      </a:r>
                    </a:p>
                  </a:txBody>
                  <a:tcPr/>
                </a:tc>
                <a:extLst>
                  <a:ext uri="{0D108BD9-81ED-4DB2-BD59-A6C34878D82A}">
                    <a16:rowId xmlns:a16="http://schemas.microsoft.com/office/drawing/2014/main" val="3571268949"/>
                  </a:ext>
                </a:extLst>
              </a:tr>
              <a:tr h="370840">
                <a:tc>
                  <a:txBody>
                    <a:bodyPr/>
                    <a:lstStyle/>
                    <a:p>
                      <a:r>
                        <a:rPr lang="en-US" dirty="0"/>
                        <a:t>O.C.V</a:t>
                      </a:r>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012169579"/>
                  </a:ext>
                </a:extLst>
              </a:tr>
              <a:tr h="370840">
                <a:tc>
                  <a:txBody>
                    <a:bodyPr/>
                    <a:lstStyle/>
                    <a:p>
                      <a:r>
                        <a:rPr lang="en-US" dirty="0"/>
                        <a:t>Max Power</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774591388"/>
                  </a:ext>
                </a:extLst>
              </a:tr>
              <a:tr h="370840">
                <a:tc>
                  <a:txBody>
                    <a:bodyPr/>
                    <a:lstStyle/>
                    <a:p>
                      <a:r>
                        <a:rPr lang="en-US" dirty="0" err="1"/>
                        <a:t>V</a:t>
                      </a:r>
                      <a:r>
                        <a:rPr lang="en-US" baseline="-25000" dirty="0" err="1"/>
                        <a:t>maxPower</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202813159"/>
                  </a:ext>
                </a:extLst>
              </a:tr>
              <a:tr h="370840">
                <a:tc>
                  <a:txBody>
                    <a:bodyPr/>
                    <a:lstStyle/>
                    <a:p>
                      <a:r>
                        <a:rPr lang="en-US" dirty="0"/>
                        <a:t>Power Battery</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025463700"/>
                  </a:ext>
                </a:extLst>
              </a:tr>
              <a:tr h="370840">
                <a:tc>
                  <a:txBody>
                    <a:bodyPr/>
                    <a:lstStyle/>
                    <a:p>
                      <a:r>
                        <a:rPr lang="en-US" dirty="0"/>
                        <a:t>Ohmic </a:t>
                      </a:r>
                      <a:r>
                        <a:rPr lang="en-US" dirty="0" err="1"/>
                        <a:t>Reistance</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131371593"/>
                  </a:ext>
                </a:extLst>
              </a:tr>
            </a:tbl>
          </a:graphicData>
        </a:graphic>
      </p:graphicFrame>
    </p:spTree>
    <p:extLst>
      <p:ext uri="{BB962C8B-B14F-4D97-AF65-F5344CB8AC3E}">
        <p14:creationId xmlns:p14="http://schemas.microsoft.com/office/powerpoint/2010/main" val="1971427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412A3-0467-7787-4B16-AA5C447243BA}"/>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B9AD16E4-E6C1-B385-E4B4-1009598B4DE6}"/>
              </a:ext>
            </a:extLst>
          </p:cNvPr>
          <p:cNvSpPr>
            <a:spLocks noGrp="1"/>
          </p:cNvSpPr>
          <p:nvPr>
            <p:ph type="body" sz="half" idx="2"/>
          </p:nvPr>
        </p:nvSpPr>
        <p:spPr/>
        <p:txBody>
          <a:bodyPr/>
          <a:lstStyle/>
          <a:p>
            <a:endParaRPr lang="en-US"/>
          </a:p>
        </p:txBody>
      </p:sp>
      <p:sp>
        <p:nvSpPr>
          <p:cNvPr id="4" name="Rectangle 3">
            <a:extLst>
              <a:ext uri="{FF2B5EF4-FFF2-40B4-BE49-F238E27FC236}">
                <a16:creationId xmlns:a16="http://schemas.microsoft.com/office/drawing/2014/main" id="{620D5EAB-845B-31C4-342F-F4D94E50336A}"/>
              </a:ext>
            </a:extLst>
          </p:cNvPr>
          <p:cNvSpPr/>
          <p:nvPr/>
        </p:nvSpPr>
        <p:spPr>
          <a:xfrm>
            <a:off x="4390247" y="2967335"/>
            <a:ext cx="3411511" cy="923330"/>
          </a:xfrm>
          <a:prstGeom prst="rect">
            <a:avLst/>
          </a:prstGeom>
          <a:noFill/>
        </p:spPr>
        <p:txBody>
          <a:bodyPr wrap="non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rPr>
              <a:t>Questions?</a:t>
            </a:r>
          </a:p>
        </p:txBody>
      </p:sp>
    </p:spTree>
    <p:extLst>
      <p:ext uri="{BB962C8B-B14F-4D97-AF65-F5344CB8AC3E}">
        <p14:creationId xmlns:p14="http://schemas.microsoft.com/office/powerpoint/2010/main" val="1396222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3646</TotalTime>
  <Words>794</Words>
  <Application>Microsoft Office PowerPoint</Application>
  <PresentationFormat>Widescreen</PresentationFormat>
  <Paragraphs>67</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Tw Cen MT</vt:lpstr>
      <vt:lpstr>Circuit</vt:lpstr>
      <vt:lpstr>Paydirt: Valuing and utilizing sediments</vt:lpstr>
      <vt:lpstr>Valuing resources</vt:lpstr>
      <vt:lpstr>How do you value dirt?</vt:lpstr>
      <vt:lpstr>Value of “dirty” energy</vt:lpstr>
      <vt:lpstr>Harvesting Power</vt:lpstr>
      <vt:lpstr>Capturing data</vt:lpstr>
      <vt:lpstr>Performance of fuel cells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Paydirt: Valuing and utilizing sediments</dc:title>
  <dc:creator>Brandon Kelly</dc:creator>
  <cp:lastModifiedBy>Brandon Kelly</cp:lastModifiedBy>
  <cp:revision>11</cp:revision>
  <dcterms:created xsi:type="dcterms:W3CDTF">2022-07-25T19:04:13Z</dcterms:created>
  <dcterms:modified xsi:type="dcterms:W3CDTF">2022-08-01T15:26:07Z</dcterms:modified>
</cp:coreProperties>
</file>

<file path=docProps/thumbnail.jpeg>
</file>